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sldIdLst>
    <p:sldId id="262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</p:sldIdLst>
  <p:sldSz cx="9144000" cy="6858000" type="screen4x3"/>
  <p:notesSz cx="6858000" cy="9144000"/>
  <p:custDataLst>
    <p:tags r:id="rId37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3EB"/>
    <a:srgbClr val="00BFE0"/>
    <a:srgbClr val="00B29C"/>
    <a:srgbClr val="39BBA0"/>
    <a:srgbClr val="8FCEA5"/>
    <a:srgbClr val="00A590"/>
    <a:srgbClr val="338C7A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72" autoAdjust="0"/>
  </p:normalViewPr>
  <p:slideViewPr>
    <p:cSldViewPr showGuide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5526A-F1B9-402F-97B5-22F3A78D881D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7FDEB-0DB9-49FC-85B0-250166752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29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1B1588-2FC4-45AC-9B77-5DD5A17C4910}" type="slidenum">
              <a:rPr lang="nl-NL" altLang="nl-NL" smtClean="0"/>
              <a:pPr>
                <a:spcBef>
                  <a:spcPct val="0"/>
                </a:spcBef>
              </a:pPr>
              <a:t>3</a:t>
            </a:fld>
            <a:endParaRPr lang="nl-NL" altLang="nl-NL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14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Arial" panose="020B0604020202020204" pitchFamily="34" charset="0"/>
            </a:endParaRPr>
          </a:p>
        </p:txBody>
      </p:sp>
      <p:sp>
        <p:nvSpPr>
          <p:cNvPr id="1331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74E484-3EF1-43D6-B32A-9B2B95C2BBEB}" type="slidenum">
              <a:rPr lang="nl-NL" altLang="nl-NL" smtClean="0"/>
              <a:pPr>
                <a:spcBef>
                  <a:spcPct val="0"/>
                </a:spcBef>
              </a:pPr>
              <a:t>6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842011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Arial" panose="020B0604020202020204" pitchFamily="34" charset="0"/>
            </a:endParaRPr>
          </a:p>
        </p:txBody>
      </p:sp>
      <p:sp>
        <p:nvSpPr>
          <p:cNvPr id="245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8F408F-6675-4818-9410-93074A4D6E5C}" type="slidenum">
              <a:rPr lang="nl-NL" altLang="nl-NL" smtClean="0"/>
              <a:pPr>
                <a:spcBef>
                  <a:spcPct val="0"/>
                </a:spcBef>
              </a:pPr>
              <a:t>16</a:t>
            </a:fld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64072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68579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54783-8775-4B2E-B65E-4EF61D9C293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0683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  <p:sldLayoutId id="2147483667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abetesfonds.nl/over-diabetes/diabetes-tes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Leven met Diabetes</a:t>
            </a:r>
            <a:br>
              <a:rPr lang="nl-NL" dirty="0" smtClean="0"/>
            </a:br>
            <a:r>
              <a:rPr lang="nl-NL" dirty="0" smtClean="0"/>
              <a:t>Begeleiden en ondersteunen A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889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39825"/>
          </a:xfrm>
        </p:spPr>
        <p:txBody>
          <a:bodyPr/>
          <a:lstStyle/>
          <a:p>
            <a:r>
              <a:rPr lang="nl-BE" altLang="nl-NL" b="1" dirty="0" smtClean="0"/>
              <a:t>                     Diabetes</a:t>
            </a:r>
            <a:r>
              <a:rPr lang="nl-BE" altLang="nl-NL" b="1" dirty="0" smtClean="0"/>
              <a:t>: oorzaken</a:t>
            </a:r>
            <a:endParaRPr lang="nl-NL" altLang="nl-NL" b="1" dirty="0" smtClean="0"/>
          </a:p>
        </p:txBody>
      </p:sp>
      <p:sp>
        <p:nvSpPr>
          <p:cNvPr id="1741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>
                <a:solidFill>
                  <a:srgbClr val="0070C0"/>
                </a:solidFill>
              </a:rPr>
              <a:t>Type 1:</a:t>
            </a:r>
          </a:p>
          <a:p>
            <a:pPr lvl="1"/>
            <a:r>
              <a:rPr lang="nl-BE" altLang="nl-NL" smtClean="0"/>
              <a:t>Auto-immuun ziekte</a:t>
            </a:r>
          </a:p>
          <a:p>
            <a:pPr lvl="2"/>
            <a:r>
              <a:rPr lang="nl-BE" altLang="nl-NL" smtClean="0"/>
              <a:t>Antistoffen tegen betacellen in eilandjes van Langerhans</a:t>
            </a:r>
          </a:p>
          <a:p>
            <a:pPr lvl="2"/>
            <a:r>
              <a:rPr lang="nl-BE" altLang="nl-NL" smtClean="0"/>
              <a:t>Uitgelokt door virale infecties, stoornissen in het imuunstelsel</a:t>
            </a:r>
          </a:p>
          <a:p>
            <a:pPr lvl="1"/>
            <a:r>
              <a:rPr lang="nl-BE" altLang="nl-NL" smtClean="0"/>
              <a:t>Een zekere erfelijke voorbeschiktheid</a:t>
            </a:r>
          </a:p>
          <a:p>
            <a:r>
              <a:rPr lang="nl-BE" altLang="nl-NL" smtClean="0">
                <a:solidFill>
                  <a:srgbClr val="0070C0"/>
                </a:solidFill>
              </a:rPr>
              <a:t>Type 2:</a:t>
            </a:r>
          </a:p>
          <a:p>
            <a:pPr lvl="1"/>
            <a:r>
              <a:rPr lang="nl-BE" altLang="nl-NL" smtClean="0"/>
              <a:t>Erfelijke aanleg</a:t>
            </a:r>
          </a:p>
          <a:p>
            <a:pPr lvl="1"/>
            <a:r>
              <a:rPr lang="nl-BE" altLang="nl-NL" smtClean="0"/>
              <a:t>Zwaarlijvigheid</a:t>
            </a:r>
          </a:p>
          <a:p>
            <a:pPr lvl="1"/>
            <a:r>
              <a:rPr lang="nl-BE" altLang="nl-NL" smtClean="0"/>
              <a:t>Gebrek aan lichaamsbeweging</a:t>
            </a:r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6924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b="1" dirty="0" smtClean="0">
                <a:latin typeface="+mn-lt"/>
              </a:rPr>
              <a:t>Diabetes: behandeling</a:t>
            </a:r>
            <a:endParaRPr lang="nl-NL" altLang="nl-NL" b="1" dirty="0" smtClean="0">
              <a:latin typeface="+mn-lt"/>
            </a:endParaRPr>
          </a:p>
        </p:txBody>
      </p:sp>
      <p:sp>
        <p:nvSpPr>
          <p:cNvPr id="1843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>
                <a:solidFill>
                  <a:srgbClr val="0070C0"/>
                </a:solidFill>
              </a:rPr>
              <a:t>Voldoende lichaamsbeweging en dieet</a:t>
            </a:r>
          </a:p>
          <a:p>
            <a:r>
              <a:rPr lang="nl-BE" altLang="nl-NL" smtClean="0">
                <a:solidFill>
                  <a:srgbClr val="0070C0"/>
                </a:solidFill>
              </a:rPr>
              <a:t>Insuline</a:t>
            </a:r>
          </a:p>
          <a:p>
            <a:r>
              <a:rPr lang="nl-BE" altLang="nl-NL" smtClean="0">
                <a:solidFill>
                  <a:srgbClr val="0070C0"/>
                </a:solidFill>
              </a:rPr>
              <a:t>Suikerverlagende medicamenten</a:t>
            </a:r>
            <a:endParaRPr lang="nl-NL" altLang="nl-NL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4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dirty="0" smtClean="0">
                <a:solidFill>
                  <a:srgbClr val="0070C0"/>
                </a:solidFill>
                <a:latin typeface="+mn-lt"/>
              </a:rPr>
              <a:t>Insuline:</a:t>
            </a:r>
            <a:r>
              <a:rPr lang="nl-BE" altLang="nl-NL" dirty="0" smtClean="0">
                <a:solidFill>
                  <a:schemeClr val="tx1"/>
                </a:solidFill>
                <a:latin typeface="+mn-lt"/>
              </a:rPr>
              <a:t> technieken</a:t>
            </a:r>
            <a:endParaRPr lang="nl-NL" altLang="nl-NL" dirty="0" smtClean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945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62500" cy="4530725"/>
          </a:xfrm>
        </p:spPr>
        <p:txBody>
          <a:bodyPr/>
          <a:lstStyle/>
          <a:p>
            <a:r>
              <a:rPr lang="nl-BE" altLang="nl-NL" sz="2000" smtClean="0"/>
              <a:t>Tegenwoordig +/- steeds “pen”</a:t>
            </a:r>
          </a:p>
          <a:p>
            <a:r>
              <a:rPr lang="nl-BE" altLang="nl-NL" sz="2000" smtClean="0"/>
              <a:t>Thv van buik, billen of bovenbeen, liefst niet de arm</a:t>
            </a:r>
          </a:p>
          <a:p>
            <a:r>
              <a:rPr lang="nl-BE" altLang="nl-NL" sz="2000" smtClean="0"/>
              <a:t>Buik levert snelste opname</a:t>
            </a:r>
          </a:p>
          <a:p>
            <a:r>
              <a:rPr lang="nl-BE" altLang="nl-NL" sz="2000" smtClean="0"/>
              <a:t>Best af en toe van plaats veranderen, maar op zelfde moment vd dag ook +/- zelfde lichaamsdeel</a:t>
            </a:r>
          </a:p>
          <a:p>
            <a:r>
              <a:rPr lang="nl-BE" altLang="nl-NL" sz="2000" smtClean="0"/>
              <a:t>Juist onder onderhuidse vetlaag en boven de spieren =&gt; juiste naaldkeuze</a:t>
            </a:r>
            <a:endParaRPr lang="nl-NL" altLang="nl-NL" sz="2000" smtClean="0"/>
          </a:p>
        </p:txBody>
      </p:sp>
      <p:pic>
        <p:nvPicPr>
          <p:cNvPr id="19460" name="Tijdelijke aanduiding voor inhoud 4" descr="prikplaatsen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00875" y="1928813"/>
            <a:ext cx="1905000" cy="4381500"/>
          </a:xfrm>
        </p:spPr>
      </p:pic>
      <p:pic>
        <p:nvPicPr>
          <p:cNvPr id="19461" name="Afbeelding 5" descr="priklplaats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00" y="1712913"/>
            <a:ext cx="1905000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9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NL" b="1" smtClean="0"/>
              <a:t>Diabetes gevolgen </a:t>
            </a:r>
            <a:endParaRPr lang="nl-NL" altLang="nl-NL" b="1" smtClean="0"/>
          </a:p>
        </p:txBody>
      </p:sp>
      <p:sp>
        <p:nvSpPr>
          <p:cNvPr id="2048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>
                <a:solidFill>
                  <a:srgbClr val="0070C0"/>
                </a:solidFill>
              </a:rPr>
              <a:t>Acuut</a:t>
            </a:r>
          </a:p>
          <a:p>
            <a:pPr lvl="1"/>
            <a:r>
              <a:rPr lang="nl-BE" altLang="nl-NL" smtClean="0"/>
              <a:t>Hypoglycemie</a:t>
            </a:r>
          </a:p>
          <a:p>
            <a:pPr lvl="1"/>
            <a:r>
              <a:rPr lang="nl-BE" altLang="nl-NL" smtClean="0"/>
              <a:t>Hyperglycemie</a:t>
            </a:r>
          </a:p>
          <a:p>
            <a:r>
              <a:rPr lang="nl-BE" altLang="nl-NL" smtClean="0">
                <a:solidFill>
                  <a:srgbClr val="0070C0"/>
                </a:solidFill>
              </a:rPr>
              <a:t>Langertermijn</a:t>
            </a:r>
          </a:p>
          <a:p>
            <a:pPr lvl="1"/>
            <a:r>
              <a:rPr lang="nl-BE" altLang="nl-NL" smtClean="0"/>
              <a:t>Grote bloedvaten</a:t>
            </a:r>
          </a:p>
          <a:p>
            <a:pPr lvl="1"/>
            <a:r>
              <a:rPr lang="nl-BE" altLang="nl-NL" smtClean="0"/>
              <a:t>Kleine bloedvaten</a:t>
            </a:r>
          </a:p>
          <a:p>
            <a:pPr lvl="1"/>
            <a:r>
              <a:rPr lang="nl-BE" altLang="nl-NL" smtClean="0"/>
              <a:t>Zenuwen</a:t>
            </a:r>
          </a:p>
          <a:p>
            <a:pPr lvl="1"/>
            <a:r>
              <a:rPr lang="nl-BE" altLang="nl-NL" smtClean="0"/>
              <a:t>Diabetische voet</a:t>
            </a:r>
          </a:p>
          <a:p>
            <a:pPr lvl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70319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NL" smtClean="0">
                <a:solidFill>
                  <a:srgbClr val="0070C0"/>
                </a:solidFill>
              </a:rPr>
              <a:t>Acuut</a:t>
            </a:r>
            <a:endParaRPr lang="nl-NL" altLang="nl-NL" smtClean="0">
              <a:solidFill>
                <a:srgbClr val="0070C0"/>
              </a:solidFill>
            </a:endParaRPr>
          </a:p>
        </p:txBody>
      </p:sp>
      <p:sp>
        <p:nvSpPr>
          <p:cNvPr id="2150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Te lage suikerspiegel: </a:t>
            </a:r>
            <a:r>
              <a:rPr lang="nl-BE" altLang="nl-NL" smtClean="0">
                <a:solidFill>
                  <a:srgbClr val="00B050"/>
                </a:solidFill>
              </a:rPr>
              <a:t>Hypoglycemie</a:t>
            </a:r>
          </a:p>
          <a:p>
            <a:r>
              <a:rPr lang="nl-BE" altLang="nl-NL" smtClean="0"/>
              <a:t>Te hoge suikerspiegel: </a:t>
            </a:r>
            <a:r>
              <a:rPr lang="nl-BE" altLang="nl-NL" smtClean="0">
                <a:solidFill>
                  <a:srgbClr val="00B050"/>
                </a:solidFill>
              </a:rPr>
              <a:t>Hyperglycemie</a:t>
            </a:r>
            <a:endParaRPr lang="nl-NL" altLang="nl-NL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14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200" dirty="0" err="1" smtClean="0">
                <a:solidFill>
                  <a:srgbClr val="00B050"/>
                </a:solidFill>
                <a:latin typeface="+mn-lt"/>
              </a:rPr>
              <a:t>Hypoglycemie</a:t>
            </a:r>
            <a:r>
              <a:rPr lang="nl-BE" altLang="nl-NL" sz="3200" dirty="0" smtClean="0">
                <a:solidFill>
                  <a:srgbClr val="0070C0"/>
                </a:solidFill>
                <a:latin typeface="+mn-lt"/>
              </a:rPr>
              <a:t>: </a:t>
            </a:r>
            <a:r>
              <a:rPr lang="nl-BE" altLang="nl-NL" sz="3200" dirty="0" smtClean="0">
                <a:solidFill>
                  <a:schemeClr val="tx1"/>
                </a:solidFill>
                <a:latin typeface="+mn-lt"/>
              </a:rPr>
              <a:t>glycemie &lt; 4mmol/</a:t>
            </a:r>
            <a:r>
              <a:rPr lang="nl-BE" altLang="nl-NL" sz="3200" dirty="0" err="1" smtClean="0">
                <a:solidFill>
                  <a:schemeClr val="tx1"/>
                </a:solidFill>
                <a:latin typeface="+mn-lt"/>
              </a:rPr>
              <a:t>ltr</a:t>
            </a:r>
            <a:endParaRPr lang="nl-NL" altLang="nl-NL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53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Oorzaak:</a:t>
            </a:r>
          </a:p>
          <a:p>
            <a:pPr lvl="1"/>
            <a:r>
              <a:rPr lang="nl-BE" altLang="nl-NL" smtClean="0"/>
              <a:t>Te weinig voedselopname, uitgestelde maaltijd</a:t>
            </a:r>
          </a:p>
          <a:p>
            <a:pPr lvl="1"/>
            <a:r>
              <a:rPr lang="nl-BE" altLang="nl-NL" smtClean="0"/>
              <a:t>Te hoge dosis Insuline of tabletten</a:t>
            </a:r>
          </a:p>
          <a:p>
            <a:pPr lvl="1"/>
            <a:r>
              <a:rPr lang="nl-BE" altLang="nl-NL" smtClean="0"/>
              <a:t>Te grote inspanning onder behandeling</a:t>
            </a:r>
          </a:p>
          <a:p>
            <a:pPr lvl="1"/>
            <a:r>
              <a:rPr lang="nl-BE" altLang="nl-NL" smtClean="0"/>
              <a:t>Wisselende Insuline-absorptie uit onderhuids vetweefsel</a:t>
            </a:r>
          </a:p>
          <a:p>
            <a:pPr lvl="1"/>
            <a:r>
              <a:rPr lang="nl-BE" altLang="nl-NL" smtClean="0"/>
              <a:t>Combinatie met andere medicatie (Aspirine)</a:t>
            </a:r>
          </a:p>
          <a:p>
            <a:pPr lvl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70806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err="1" smtClean="0">
                <a:solidFill>
                  <a:srgbClr val="00B050"/>
                </a:solidFill>
                <a:latin typeface="+mn-lt"/>
              </a:rPr>
              <a:t>Hypoglycemie</a:t>
            </a:r>
            <a:r>
              <a:rPr lang="nl-BE" altLang="nl-NL" sz="3600" dirty="0" smtClean="0">
                <a:solidFill>
                  <a:srgbClr val="00B050"/>
                </a:solidFill>
                <a:latin typeface="+mn-lt"/>
              </a:rPr>
              <a:t>:</a:t>
            </a:r>
            <a:r>
              <a:rPr lang="nl-BE" altLang="nl-NL" sz="3600" dirty="0" smtClean="0">
                <a:latin typeface="+mn-lt"/>
              </a:rPr>
              <a:t> </a:t>
            </a:r>
            <a:r>
              <a:rPr lang="nl-BE" altLang="nl-NL" sz="3600" dirty="0" smtClean="0">
                <a:solidFill>
                  <a:schemeClr val="tx1"/>
                </a:solidFill>
                <a:latin typeface="+mn-lt"/>
              </a:rPr>
              <a:t>symptomen</a:t>
            </a:r>
            <a:endParaRPr lang="nl-NL" altLang="nl-NL" sz="3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55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Zweten, beven, </a:t>
            </a:r>
          </a:p>
          <a:p>
            <a:r>
              <a:rPr lang="nl-BE" altLang="nl-NL" smtClean="0"/>
              <a:t>hartkloppingen</a:t>
            </a:r>
          </a:p>
          <a:p>
            <a:r>
              <a:rPr lang="nl-BE" altLang="nl-NL" smtClean="0"/>
              <a:t>Concentratiestoornissen, bewustzijnsveranderingen, coma</a:t>
            </a:r>
          </a:p>
          <a:p>
            <a:r>
              <a:rPr lang="nl-BE" altLang="nl-NL" smtClean="0"/>
              <a:t>Bij ouderen: gedragsstoornissen, verwardheid, vallen, CVA-achtig beeld</a:t>
            </a:r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20157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err="1" smtClean="0">
                <a:solidFill>
                  <a:srgbClr val="00B050"/>
                </a:solidFill>
                <a:latin typeface="+mn-lt"/>
              </a:rPr>
              <a:t>Hypoglycemie</a:t>
            </a:r>
            <a:r>
              <a:rPr lang="nl-BE" altLang="nl-NL" sz="3600" dirty="0" smtClean="0">
                <a:solidFill>
                  <a:srgbClr val="00B050"/>
                </a:solidFill>
                <a:latin typeface="+mn-lt"/>
              </a:rPr>
              <a:t>:</a:t>
            </a:r>
            <a:r>
              <a:rPr lang="nl-BE" altLang="nl-NL" sz="3600" dirty="0" smtClean="0">
                <a:latin typeface="+mn-lt"/>
              </a:rPr>
              <a:t> </a:t>
            </a:r>
            <a:r>
              <a:rPr lang="nl-BE" altLang="nl-NL" sz="3600" dirty="0" smtClean="0">
                <a:solidFill>
                  <a:schemeClr val="tx1"/>
                </a:solidFill>
                <a:latin typeface="+mn-lt"/>
              </a:rPr>
              <a:t>behandeling</a:t>
            </a:r>
            <a:endParaRPr lang="nl-NL" altLang="nl-NL" sz="3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53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BE" altLang="nl-NL" dirty="0" smtClean="0"/>
              <a:t>Bij bewuste patiënt</a:t>
            </a:r>
          </a:p>
          <a:p>
            <a:pPr lvl="1">
              <a:defRPr/>
            </a:pPr>
            <a:r>
              <a:rPr lang="nl-BE" altLang="nl-NL" dirty="0" smtClean="0"/>
              <a:t>2-4 suikerklontjes of 3-4 tabletten druivensuiker of ½ glas suikerrijke drank.</a:t>
            </a:r>
          </a:p>
          <a:p>
            <a:pPr lvl="1">
              <a:defRPr/>
            </a:pPr>
            <a:r>
              <a:rPr lang="nl-BE" altLang="nl-NL" dirty="0" smtClean="0"/>
              <a:t>Ook iets </a:t>
            </a:r>
            <a:r>
              <a:rPr lang="nl-BE" altLang="nl-NL" dirty="0" err="1" smtClean="0"/>
              <a:t>eten,bv</a:t>
            </a:r>
            <a:r>
              <a:rPr lang="nl-BE" altLang="nl-NL" dirty="0" smtClean="0"/>
              <a:t> boterham, banaan, om nieuwe hypo te voorkomen.</a:t>
            </a:r>
          </a:p>
          <a:p>
            <a:pPr lvl="1">
              <a:defRPr/>
            </a:pPr>
            <a:r>
              <a:rPr lang="nl-BE" altLang="nl-NL" dirty="0" smtClean="0"/>
              <a:t>Arts benaderen. </a:t>
            </a:r>
          </a:p>
          <a:p>
            <a:pPr>
              <a:defRPr/>
            </a:pPr>
            <a:r>
              <a:rPr lang="nl-BE" altLang="nl-NL" dirty="0" smtClean="0"/>
              <a:t>Bij niet bewuste patiënt:</a:t>
            </a:r>
            <a:endParaRPr lang="nl-BE" altLang="nl-NL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l-BE" altLang="nl-NL" dirty="0" smtClean="0"/>
              <a:t>Arts roepen!</a:t>
            </a:r>
          </a:p>
        </p:txBody>
      </p:sp>
      <p:pic>
        <p:nvPicPr>
          <p:cNvPr id="25604" name="Afbeelding 7" descr="druivensuik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642938"/>
            <a:ext cx="175418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Afbeelding 8" descr="boterha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3643313"/>
            <a:ext cx="21050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Afbeelding 9" descr="glucag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5854700"/>
            <a:ext cx="182403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25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smtClean="0">
                <a:solidFill>
                  <a:srgbClr val="00B050"/>
                </a:solidFill>
                <a:latin typeface="+mn-lt"/>
              </a:rPr>
              <a:t>Hyperglycemie:</a:t>
            </a:r>
            <a:r>
              <a:rPr lang="nl-BE" altLang="nl-NL" sz="3600" dirty="0" smtClean="0">
                <a:latin typeface="+mn-lt"/>
              </a:rPr>
              <a:t> </a:t>
            </a:r>
            <a:r>
              <a:rPr lang="nl-BE" altLang="nl-NL" sz="3600" dirty="0" smtClean="0">
                <a:solidFill>
                  <a:schemeClr val="tx1"/>
                </a:solidFill>
                <a:latin typeface="+mn-lt"/>
              </a:rPr>
              <a:t>+/- &gt; 11mmol/</a:t>
            </a:r>
            <a:r>
              <a:rPr lang="nl-BE" altLang="nl-NL" sz="3600" dirty="0" err="1" smtClean="0">
                <a:solidFill>
                  <a:schemeClr val="tx1"/>
                </a:solidFill>
                <a:latin typeface="+mn-lt"/>
              </a:rPr>
              <a:t>ltr</a:t>
            </a:r>
            <a:endParaRPr lang="nl-NL" altLang="nl-NL" sz="3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62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Geen duidelijke grenswaarde</a:t>
            </a:r>
          </a:p>
          <a:p>
            <a:r>
              <a:rPr lang="nl-BE" altLang="nl-NL" smtClean="0"/>
              <a:t>Oorzaak:</a:t>
            </a:r>
          </a:p>
          <a:p>
            <a:pPr lvl="1"/>
            <a:r>
              <a:rPr lang="nl-BE" altLang="nl-NL" smtClean="0"/>
              <a:t>Ongekende diabetes</a:t>
            </a:r>
          </a:p>
          <a:p>
            <a:pPr lvl="1"/>
            <a:r>
              <a:rPr lang="nl-BE" altLang="nl-NL" smtClean="0"/>
              <a:t>Slecht geregelde diabetes, slechte therapietrouw, effect medicatie uitgeput</a:t>
            </a:r>
          </a:p>
          <a:p>
            <a:pPr lvl="1"/>
            <a:r>
              <a:rPr lang="nl-BE" altLang="nl-NL" smtClean="0"/>
              <a:t>Infectie: griep, urinair</a:t>
            </a:r>
          </a:p>
          <a:p>
            <a:pPr lvl="1"/>
            <a:r>
              <a:rPr lang="nl-BE" altLang="nl-NL" smtClean="0"/>
              <a:t>Behandeling met cortisone</a:t>
            </a:r>
          </a:p>
          <a:p>
            <a:pPr lvl="1"/>
            <a:r>
              <a:rPr lang="nl-BE" altLang="nl-NL" smtClean="0"/>
              <a:t>stress</a:t>
            </a:r>
          </a:p>
          <a:p>
            <a:endParaRPr lang="nl-NL" altLang="nl-NL" smtClean="0"/>
          </a:p>
        </p:txBody>
      </p:sp>
      <p:pic>
        <p:nvPicPr>
          <p:cNvPr id="26628" name="Afbeelding 3" descr="voeding-suik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3929063"/>
            <a:ext cx="2928937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4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smtClean="0">
                <a:solidFill>
                  <a:srgbClr val="00B050"/>
                </a:solidFill>
                <a:latin typeface="+mn-lt"/>
              </a:rPr>
              <a:t>Hyperglycemie:</a:t>
            </a:r>
            <a:r>
              <a:rPr lang="nl-BE" altLang="nl-NL" sz="3600" dirty="0" smtClean="0">
                <a:latin typeface="+mn-lt"/>
              </a:rPr>
              <a:t> </a:t>
            </a:r>
            <a:r>
              <a:rPr lang="nl-BE" altLang="nl-NL" sz="3600" dirty="0" smtClean="0">
                <a:solidFill>
                  <a:schemeClr val="tx1"/>
                </a:solidFill>
                <a:latin typeface="+mn-lt"/>
              </a:rPr>
              <a:t>symptomen</a:t>
            </a:r>
            <a:endParaRPr lang="nl-NL" altLang="nl-NL" sz="3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65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Treden veel langzamer op dan bij hypo</a:t>
            </a:r>
          </a:p>
          <a:p>
            <a:r>
              <a:rPr lang="nl-BE" altLang="nl-NL" smtClean="0"/>
              <a:t>Dorst, veel drinken, veel urineren</a:t>
            </a:r>
          </a:p>
          <a:p>
            <a:pPr lvl="1"/>
            <a:r>
              <a:rPr lang="nl-BE" altLang="nl-NL" b="1" i="1" smtClean="0"/>
              <a:t>Opgepast voor uitdroging!</a:t>
            </a:r>
          </a:p>
          <a:p>
            <a:r>
              <a:rPr lang="nl-BE" altLang="nl-NL" smtClean="0"/>
              <a:t>Verlies van eetlust, misselijk, buikpijn, vermageren</a:t>
            </a:r>
          </a:p>
          <a:p>
            <a:r>
              <a:rPr lang="nl-BE" altLang="nl-NL" smtClean="0"/>
              <a:t>Bewustzijnsstoornissen: slaperigheid tot coma igv ketoacidose (teveel ketonen in het bloed)</a:t>
            </a:r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06979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NL" b="1" smtClean="0">
                <a:solidFill>
                  <a:schemeClr val="accent2"/>
                </a:solidFill>
              </a:rPr>
              <a:t>Diabetes</a:t>
            </a:r>
            <a:endParaRPr lang="nl-NL" altLang="nl-NL" b="1" smtClean="0">
              <a:solidFill>
                <a:schemeClr val="accent2"/>
              </a:solidFill>
            </a:endParaRP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b="1" smtClean="0">
                <a:solidFill>
                  <a:schemeClr val="accent2"/>
                </a:solidFill>
              </a:rPr>
              <a:t>Suikerstofwisseling</a:t>
            </a:r>
          </a:p>
          <a:p>
            <a:r>
              <a:rPr lang="nl-BE" altLang="nl-NL" b="1" smtClean="0">
                <a:solidFill>
                  <a:schemeClr val="accent2"/>
                </a:solidFill>
              </a:rPr>
              <a:t>Definitie</a:t>
            </a:r>
          </a:p>
          <a:p>
            <a:r>
              <a:rPr lang="nl-BE" altLang="nl-NL" b="1" smtClean="0">
                <a:solidFill>
                  <a:schemeClr val="accent2"/>
                </a:solidFill>
              </a:rPr>
              <a:t>Bloedwaarden</a:t>
            </a:r>
          </a:p>
          <a:p>
            <a:r>
              <a:rPr lang="nl-BE" altLang="nl-NL" b="1" smtClean="0">
                <a:solidFill>
                  <a:schemeClr val="accent2"/>
                </a:solidFill>
              </a:rPr>
              <a:t>Symptomen</a:t>
            </a:r>
          </a:p>
          <a:p>
            <a:r>
              <a:rPr lang="nl-BE" altLang="nl-NL" b="1" smtClean="0">
                <a:solidFill>
                  <a:schemeClr val="accent2"/>
                </a:solidFill>
              </a:rPr>
              <a:t>Vormen</a:t>
            </a:r>
          </a:p>
          <a:p>
            <a:r>
              <a:rPr lang="nl-BE" altLang="nl-NL" b="1" smtClean="0">
                <a:solidFill>
                  <a:schemeClr val="accent2"/>
                </a:solidFill>
              </a:rPr>
              <a:t>Oorzaken</a:t>
            </a:r>
          </a:p>
          <a:p>
            <a:r>
              <a:rPr lang="nl-BE" altLang="nl-NL" b="1" smtClean="0">
                <a:solidFill>
                  <a:schemeClr val="accent2"/>
                </a:solidFill>
              </a:rPr>
              <a:t>Behandeling</a:t>
            </a:r>
          </a:p>
          <a:p>
            <a:endParaRPr lang="nl-BE" altLang="nl-NL" b="1" smtClean="0">
              <a:solidFill>
                <a:schemeClr val="accent2"/>
              </a:solidFill>
            </a:endParaRPr>
          </a:p>
          <a:p>
            <a:endParaRPr lang="nl-BE" altLang="nl-NL" b="1" smtClean="0">
              <a:solidFill>
                <a:schemeClr val="accent2"/>
              </a:solidFill>
            </a:endParaRPr>
          </a:p>
          <a:p>
            <a:endParaRPr lang="nl-BE" altLang="nl-NL" b="1" smtClean="0">
              <a:solidFill>
                <a:schemeClr val="accent2"/>
              </a:solidFill>
            </a:endParaRPr>
          </a:p>
          <a:p>
            <a:endParaRPr lang="nl-BE" altLang="nl-NL" b="1" smtClean="0">
              <a:solidFill>
                <a:schemeClr val="accent2"/>
              </a:solidFill>
            </a:endParaRPr>
          </a:p>
          <a:p>
            <a:endParaRPr lang="nl-NL" altLang="nl-NL" b="1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0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smtClean="0">
                <a:solidFill>
                  <a:srgbClr val="00B050"/>
                </a:solidFill>
                <a:latin typeface="+mn-lt"/>
              </a:rPr>
              <a:t>Hyperglycemie: </a:t>
            </a:r>
            <a:r>
              <a:rPr lang="nl-BE" altLang="nl-NL" sz="3600" dirty="0" smtClean="0">
                <a:solidFill>
                  <a:schemeClr val="tx1"/>
                </a:solidFill>
                <a:latin typeface="+mn-lt"/>
              </a:rPr>
              <a:t>behandeling</a:t>
            </a:r>
            <a:endParaRPr lang="nl-NL" altLang="nl-NL" sz="3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67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Veel drinken (</a:t>
            </a:r>
            <a:r>
              <a:rPr lang="nl-BE" altLang="nl-NL" i="1" smtClean="0">
                <a:solidFill>
                  <a:srgbClr val="FF0000"/>
                </a:solidFill>
              </a:rPr>
              <a:t>min 2 l op enkele uren</a:t>
            </a:r>
            <a:r>
              <a:rPr lang="nl-BE" altLang="nl-NL" smtClean="0"/>
              <a:t>)</a:t>
            </a:r>
          </a:p>
          <a:p>
            <a:pPr lvl="1"/>
            <a:r>
              <a:rPr lang="nl-BE" altLang="nl-NL" smtClean="0"/>
              <a:t>Veel suiker in bloed =&gt; veel suiker in urine die extra vocht uit lichaam trekt =&gt; uitdroging</a:t>
            </a:r>
          </a:p>
          <a:p>
            <a:r>
              <a:rPr lang="nl-BE" altLang="nl-NL" smtClean="0"/>
              <a:t>Toedienen of aanpassen Insuline</a:t>
            </a:r>
          </a:p>
          <a:p>
            <a:r>
              <a:rPr lang="nl-BE" altLang="nl-NL" smtClean="0"/>
              <a:t>Zo mogelijk ook bewegen</a:t>
            </a:r>
          </a:p>
          <a:p>
            <a:r>
              <a:rPr lang="nl-BE" altLang="nl-NL" smtClean="0"/>
              <a:t>Koolhydraten blijven eten!</a:t>
            </a:r>
          </a:p>
          <a:p>
            <a:pPr lvl="1"/>
            <a:r>
              <a:rPr lang="nl-BE" altLang="nl-NL" smtClean="0"/>
              <a:t>Anders verhoogde vetverbranding =&gt; keto-acidose (=bloedverzuring) =&gt; hersenbeschadiging</a:t>
            </a:r>
          </a:p>
          <a:p>
            <a:r>
              <a:rPr lang="nl-BE" altLang="nl-NL" smtClean="0"/>
              <a:t>Eventueel ziekenhuisopname</a:t>
            </a:r>
          </a:p>
          <a:p>
            <a:pPr>
              <a:buFont typeface="Wingdings" panose="05000000000000000000" pitchFamily="2" charset="2"/>
              <a:buNone/>
            </a:pPr>
            <a:endParaRPr lang="nl-NL" altLang="nl-NL" smtClean="0"/>
          </a:p>
        </p:txBody>
      </p:sp>
      <p:pic>
        <p:nvPicPr>
          <p:cNvPr id="4" name="Afbeelding 3" descr="drinken_gezo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4429132"/>
            <a:ext cx="2143140" cy="227800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69125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smtClean="0">
                <a:solidFill>
                  <a:srgbClr val="0070C0"/>
                </a:solidFill>
                <a:latin typeface="+mn-lt"/>
              </a:rPr>
              <a:t>Lange termijn</a:t>
            </a:r>
            <a:endParaRPr lang="nl-NL" altLang="nl-NL" sz="3600" dirty="0" smtClean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969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78400" cy="4530725"/>
          </a:xfrm>
        </p:spPr>
        <p:txBody>
          <a:bodyPr>
            <a:normAutofit lnSpcReduction="10000"/>
          </a:bodyPr>
          <a:lstStyle/>
          <a:p>
            <a:r>
              <a:rPr lang="nl-BE" altLang="nl-NL" sz="2000" smtClean="0"/>
              <a:t>Aantasting van de bloedvaten</a:t>
            </a:r>
          </a:p>
          <a:p>
            <a:pPr lvl="1"/>
            <a:r>
              <a:rPr lang="nl-BE" altLang="nl-NL" sz="2000" smtClean="0"/>
              <a:t>“suikerstroop” die aan de wanden blijft plakken</a:t>
            </a:r>
          </a:p>
          <a:p>
            <a:pPr lvl="1"/>
            <a:r>
              <a:rPr lang="nl-BE" altLang="nl-NL" sz="2000" smtClean="0"/>
              <a:t>Bovenop de vernauwing tgv teveel cholesterol, nicotine en hoge bloeddruk</a:t>
            </a:r>
          </a:p>
          <a:p>
            <a:pPr lvl="1"/>
            <a:r>
              <a:rPr lang="nl-BE" altLang="nl-NL" sz="2000" smtClean="0"/>
              <a:t>Aantasting van de grote bloedvaten: </a:t>
            </a:r>
            <a:r>
              <a:rPr lang="nl-BE" altLang="nl-NL" sz="2000" smtClean="0">
                <a:solidFill>
                  <a:srgbClr val="00B050"/>
                </a:solidFill>
              </a:rPr>
              <a:t>Macroangiopathie of atherosclerose</a:t>
            </a:r>
          </a:p>
          <a:p>
            <a:pPr lvl="1"/>
            <a:r>
              <a:rPr lang="nl-BE" altLang="nl-NL" sz="2000" smtClean="0"/>
              <a:t>Aantasting van de kleine bloedvaten: </a:t>
            </a:r>
            <a:r>
              <a:rPr lang="nl-BE" altLang="nl-NL" sz="2000" smtClean="0">
                <a:solidFill>
                  <a:srgbClr val="00B050"/>
                </a:solidFill>
              </a:rPr>
              <a:t>Microangiopathie</a:t>
            </a:r>
            <a:r>
              <a:rPr lang="nl-BE" altLang="nl-NL" sz="2000" smtClean="0"/>
              <a:t> (= typisch voor diabetes)</a:t>
            </a:r>
          </a:p>
          <a:p>
            <a:r>
              <a:rPr lang="nl-BE" altLang="nl-NL" sz="2000" smtClean="0">
                <a:solidFill>
                  <a:srgbClr val="00B050"/>
                </a:solidFill>
              </a:rPr>
              <a:t>Aantasting van de zenuwbanen</a:t>
            </a:r>
          </a:p>
          <a:p>
            <a:r>
              <a:rPr lang="nl-BE" altLang="nl-NL" sz="2000" smtClean="0">
                <a:solidFill>
                  <a:srgbClr val="00B050"/>
                </a:solidFill>
              </a:rPr>
              <a:t>Diabetische voet</a:t>
            </a:r>
            <a:r>
              <a:rPr lang="nl-BE" altLang="nl-NL" sz="2000" smtClean="0"/>
              <a:t> (combinatie van bloedvat- en zenuwaantasting)</a:t>
            </a:r>
            <a:endParaRPr lang="nl-NL" altLang="nl-NL" sz="2000" smtClean="0">
              <a:solidFill>
                <a:srgbClr val="00B050"/>
              </a:solidFill>
            </a:endParaRPr>
          </a:p>
        </p:txBody>
      </p:sp>
      <p:pic>
        <p:nvPicPr>
          <p:cNvPr id="29700" name="Tijdelijke aanduiding voor inhoud 3" descr="tablet1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5600" y="1600200"/>
            <a:ext cx="3529013" cy="4530725"/>
          </a:xfrm>
        </p:spPr>
      </p:pic>
    </p:spTree>
    <p:extLst>
      <p:ext uri="{BB962C8B-B14F-4D97-AF65-F5344CB8AC3E}">
        <p14:creationId xmlns:p14="http://schemas.microsoft.com/office/powerpoint/2010/main" val="21962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smtClean="0">
                <a:solidFill>
                  <a:srgbClr val="00B050"/>
                </a:solidFill>
                <a:latin typeface="+mn-lt"/>
              </a:rPr>
              <a:t>Aantasting grote slagaders</a:t>
            </a:r>
            <a:endParaRPr lang="nl-NL" altLang="nl-NL" sz="3600" dirty="0" smtClean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072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Vooral de slagaders van hart, hersenen, benen en nieren</a:t>
            </a:r>
          </a:p>
          <a:p>
            <a:r>
              <a:rPr lang="nl-BE" altLang="nl-NL" smtClean="0"/>
              <a:t>Aanleiding tot belangrijke ziekten en vroegtijdig overlijden</a:t>
            </a:r>
          </a:p>
          <a:p>
            <a:pPr lvl="1"/>
            <a:r>
              <a:rPr lang="nl-BE" altLang="nl-NL" smtClean="0"/>
              <a:t>Hartinfarct (3-4 x meer kans), angina pectoris:</a:t>
            </a:r>
          </a:p>
          <a:p>
            <a:pPr lvl="1"/>
            <a:r>
              <a:rPr lang="nl-BE" altLang="nl-NL" smtClean="0"/>
              <a:t>TIA en CVA (3-4 x meer kans)</a:t>
            </a:r>
          </a:p>
          <a:p>
            <a:pPr lvl="1"/>
            <a:r>
              <a:rPr lang="nl-BE" altLang="nl-NL" smtClean="0"/>
              <a:t>Claudicatio (“etalagebenen”</a:t>
            </a:r>
            <a:r>
              <a:rPr lang="nl-NL" altLang="nl-NL" smtClean="0"/>
              <a:t>)</a:t>
            </a:r>
          </a:p>
          <a:p>
            <a:pPr lvl="1"/>
            <a:r>
              <a:rPr lang="nl-BE" altLang="nl-NL" smtClean="0"/>
              <a:t>65% sterft aan hartinfarct of CVA</a:t>
            </a:r>
          </a:p>
        </p:txBody>
      </p:sp>
      <p:pic>
        <p:nvPicPr>
          <p:cNvPr id="30724" name="Afbeelding 3" descr="aderverkalk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4714875"/>
            <a:ext cx="2449513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30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smtClean="0">
                <a:solidFill>
                  <a:srgbClr val="00B050"/>
                </a:solidFill>
                <a:latin typeface="+mn-lt"/>
              </a:rPr>
              <a:t>Aantasting kleine bloedvaten</a:t>
            </a:r>
            <a:endParaRPr lang="nl-NL" altLang="nl-NL" sz="3600" dirty="0" smtClean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174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z="2000" smtClean="0"/>
              <a:t>Ogen:</a:t>
            </a:r>
          </a:p>
          <a:p>
            <a:pPr lvl="1"/>
            <a:r>
              <a:rPr lang="nl-BE" altLang="nl-NL" sz="2000" smtClean="0"/>
              <a:t>Aantasting kleine bloedvaatjes netvlies (</a:t>
            </a:r>
            <a:r>
              <a:rPr lang="nl-BE" altLang="nl-NL" sz="2000" smtClean="0">
                <a:solidFill>
                  <a:srgbClr val="FF0000"/>
                </a:solidFill>
              </a:rPr>
              <a:t>retinopathie</a:t>
            </a:r>
            <a:r>
              <a:rPr lang="nl-BE" altLang="nl-NL" sz="2000" smtClean="0"/>
              <a:t>), cataract</a:t>
            </a:r>
          </a:p>
          <a:p>
            <a:pPr lvl="1"/>
            <a:r>
              <a:rPr lang="nl-BE" altLang="nl-NL" sz="2000" smtClean="0"/>
              <a:t>Zichtverlies: belangrijkste oorzaak van blindheid</a:t>
            </a:r>
          </a:p>
          <a:p>
            <a:pPr lvl="1"/>
            <a:r>
              <a:rPr lang="nl-BE" altLang="nl-NL" sz="2000" smtClean="0"/>
              <a:t>Best jaarlijkse controle bij oogarts</a:t>
            </a:r>
          </a:p>
          <a:p>
            <a:pPr lvl="1"/>
            <a:endParaRPr lang="nl-BE" altLang="nl-NL" sz="2000" smtClean="0"/>
          </a:p>
          <a:p>
            <a:pPr lvl="1">
              <a:buFont typeface="Wingdings" panose="05000000000000000000" pitchFamily="2" charset="2"/>
              <a:buNone/>
            </a:pPr>
            <a:endParaRPr lang="nl-BE" altLang="nl-NL" sz="2000" smtClean="0"/>
          </a:p>
          <a:p>
            <a:r>
              <a:rPr lang="nl-BE" altLang="nl-NL" sz="2000" smtClean="0"/>
              <a:t>Nieren:</a:t>
            </a:r>
          </a:p>
          <a:p>
            <a:pPr lvl="1"/>
            <a:r>
              <a:rPr lang="nl-BE" altLang="nl-NL" sz="2000" smtClean="0"/>
              <a:t>20-30% ontwikkelt nierlijden (</a:t>
            </a:r>
            <a:r>
              <a:rPr lang="nl-BE" altLang="nl-NL" sz="2000" smtClean="0">
                <a:solidFill>
                  <a:srgbClr val="FF0000"/>
                </a:solidFill>
              </a:rPr>
              <a:t>nefropathie</a:t>
            </a:r>
            <a:r>
              <a:rPr lang="nl-BE" altLang="nl-NL" sz="2000" smtClean="0"/>
              <a:t>), een deel wordt dialysepatiënt</a:t>
            </a:r>
          </a:p>
          <a:p>
            <a:pPr lvl="1"/>
            <a:r>
              <a:rPr lang="nl-BE" altLang="nl-NL" sz="2000" smtClean="0"/>
              <a:t>Op te sporen met microalbuminebepaling in urine</a:t>
            </a:r>
          </a:p>
          <a:p>
            <a:r>
              <a:rPr lang="nl-BE" altLang="nl-NL" sz="2000" smtClean="0"/>
              <a:t>Impotentie</a:t>
            </a:r>
            <a:endParaRPr lang="nl-NL" altLang="nl-NL" sz="2000" smtClean="0"/>
          </a:p>
        </p:txBody>
      </p:sp>
      <p:pic>
        <p:nvPicPr>
          <p:cNvPr id="31748" name="Afbeelding 3" descr="Diabetische_Retinopathi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3071813"/>
            <a:ext cx="1928812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48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dirty="0" smtClean="0">
                <a:solidFill>
                  <a:srgbClr val="00B050"/>
                </a:solidFill>
                <a:latin typeface="+mn-lt"/>
              </a:rPr>
              <a:t>Aantasting zenuwen</a:t>
            </a:r>
            <a:endParaRPr lang="nl-NL" altLang="nl-NL" dirty="0" smtClean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277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>
                <a:solidFill>
                  <a:srgbClr val="FF0000"/>
                </a:solidFill>
              </a:rPr>
              <a:t>Polyneuropathie</a:t>
            </a:r>
          </a:p>
          <a:p>
            <a:pPr lvl="1"/>
            <a:r>
              <a:rPr lang="nl-BE" altLang="nl-NL" smtClean="0"/>
              <a:t>Aantasting meerdere zenuwen over heel het lichaam</a:t>
            </a:r>
          </a:p>
          <a:p>
            <a:pPr lvl="1"/>
            <a:r>
              <a:rPr lang="nl-BE" altLang="nl-NL" smtClean="0"/>
              <a:t>Brandende pijn in benen, dropvoet, vertraagde maaglediging, erectiestoornissen, incontinentie, bloeddrukval bij rechtstaan</a:t>
            </a:r>
            <a:endParaRPr lang="nl-NL" altLang="nl-NL" smtClean="0"/>
          </a:p>
        </p:txBody>
      </p:sp>
      <p:pic>
        <p:nvPicPr>
          <p:cNvPr id="32772" name="Afbeelding 3" descr="Neurol_3_00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4286250"/>
            <a:ext cx="2357438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714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NL" smtClean="0">
                <a:solidFill>
                  <a:srgbClr val="00B050"/>
                </a:solidFill>
              </a:rPr>
              <a:t>Diabetische voet</a:t>
            </a:r>
            <a:endParaRPr lang="nl-NL" altLang="nl-NL" smtClean="0">
              <a:solidFill>
                <a:srgbClr val="00B050"/>
              </a:solidFill>
            </a:endParaRPr>
          </a:p>
        </p:txBody>
      </p:sp>
      <p:sp>
        <p:nvSpPr>
          <p:cNvPr id="33795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06963" cy="4530725"/>
          </a:xfrm>
        </p:spPr>
        <p:txBody>
          <a:bodyPr/>
          <a:lstStyle/>
          <a:p>
            <a:r>
              <a:rPr lang="nl-BE" altLang="nl-NL" sz="2000" smtClean="0"/>
              <a:t>Combinatie van aantasting zenuwen en kleine bloedvaten</a:t>
            </a:r>
          </a:p>
          <a:p>
            <a:r>
              <a:rPr lang="nl-BE" altLang="nl-NL" sz="2000" smtClean="0"/>
              <a:t>Gevoelsstoornissen en slechte bloeddoorstroming</a:t>
            </a:r>
          </a:p>
          <a:p>
            <a:r>
              <a:rPr lang="nl-BE" altLang="nl-NL" sz="2000" smtClean="0"/>
              <a:t>Gemakkelijk wondjes die ook gemakkelijk infecteren, soms met zware gevolgen (amputaties)</a:t>
            </a:r>
          </a:p>
          <a:p>
            <a:r>
              <a:rPr lang="nl-BE" altLang="nl-NL" sz="2000" smtClean="0"/>
              <a:t>Soms ingrijpen van specialist noodzakelijk</a:t>
            </a:r>
            <a:endParaRPr lang="nl-NL" altLang="nl-NL" sz="2000" smtClean="0"/>
          </a:p>
        </p:txBody>
      </p:sp>
      <p:pic>
        <p:nvPicPr>
          <p:cNvPr id="33796" name="Tijdelijke aanduiding voor inhoud 4" descr="7022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1600200"/>
            <a:ext cx="1500188" cy="4530725"/>
          </a:xfrm>
        </p:spPr>
      </p:pic>
    </p:spTree>
    <p:extLst>
      <p:ext uri="{BB962C8B-B14F-4D97-AF65-F5344CB8AC3E}">
        <p14:creationId xmlns:p14="http://schemas.microsoft.com/office/powerpoint/2010/main" val="408597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NL" b="1" smtClean="0"/>
              <a:t>Diabetes: follow up</a:t>
            </a:r>
            <a:endParaRPr lang="nl-NL" altLang="nl-NL" b="1" smtClean="0"/>
          </a:p>
        </p:txBody>
      </p:sp>
      <p:sp>
        <p:nvSpPr>
          <p:cNvPr id="348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>
                <a:solidFill>
                  <a:srgbClr val="0070C0"/>
                </a:solidFill>
              </a:rPr>
              <a:t>Bloedcontrole</a:t>
            </a:r>
          </a:p>
          <a:p>
            <a:r>
              <a:rPr lang="nl-BE" altLang="nl-NL" smtClean="0">
                <a:solidFill>
                  <a:srgbClr val="0070C0"/>
                </a:solidFill>
              </a:rPr>
              <a:t>Urinecontrole</a:t>
            </a:r>
          </a:p>
          <a:p>
            <a:r>
              <a:rPr lang="nl-BE" altLang="nl-NL" smtClean="0">
                <a:solidFill>
                  <a:srgbClr val="0070C0"/>
                </a:solidFill>
              </a:rPr>
              <a:t>Aandacht voor de voeten</a:t>
            </a:r>
          </a:p>
          <a:p>
            <a:r>
              <a:rPr lang="nl-BE" altLang="nl-NL" smtClean="0">
                <a:solidFill>
                  <a:srgbClr val="0070C0"/>
                </a:solidFill>
              </a:rPr>
              <a:t>Oogcontrole</a:t>
            </a:r>
          </a:p>
          <a:p>
            <a:r>
              <a:rPr lang="nl-BE" altLang="nl-NL" smtClean="0">
                <a:solidFill>
                  <a:srgbClr val="0070C0"/>
                </a:solidFill>
              </a:rPr>
              <a:t>Algemene gezondheid</a:t>
            </a:r>
            <a:endParaRPr lang="nl-NL" altLang="nl-NL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38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smtClean="0">
                <a:solidFill>
                  <a:srgbClr val="0070C0"/>
                </a:solidFill>
                <a:latin typeface="+mn-lt"/>
              </a:rPr>
              <a:t>bloedcontrole</a:t>
            </a:r>
            <a:endParaRPr lang="nl-NL" altLang="nl-NL" sz="3600" dirty="0" smtClean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584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z="2400" smtClean="0"/>
              <a:t>Wekelijkse suikercontrole (vingerprik)?, vooral bij type 1 (soms x maal/dag)</a:t>
            </a:r>
          </a:p>
          <a:p>
            <a:r>
              <a:rPr lang="nl-BE" altLang="nl-NL" sz="2400" smtClean="0"/>
              <a:t>Extra suikercontrole bij verandering medicatie of ziekte</a:t>
            </a:r>
          </a:p>
          <a:p>
            <a:r>
              <a:rPr lang="nl-BE" altLang="nl-NL" sz="2400" smtClean="0"/>
              <a:t>Om de 3 tot 12 maanden uitgebreider bloedonderzoek met HbA1c (beeld over laatste 4-6 weken), nierfunctie, cholesterol)</a:t>
            </a:r>
          </a:p>
        </p:txBody>
      </p:sp>
      <p:pic>
        <p:nvPicPr>
          <p:cNvPr id="35844" name="Afbeelding 3" descr="IMG_507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5000625"/>
            <a:ext cx="2011362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61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altLang="nl-NL" sz="3600" dirty="0" smtClean="0">
                <a:solidFill>
                  <a:srgbClr val="0070C0"/>
                </a:solidFill>
                <a:latin typeface="+mn-lt"/>
              </a:rPr>
              <a:t>Voetcontrole</a:t>
            </a:r>
            <a:endParaRPr lang="nl-NL" altLang="nl-NL" sz="3600" dirty="0" smtClean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Kleine wondjes, kloofjes</a:t>
            </a:r>
          </a:p>
          <a:p>
            <a:r>
              <a:rPr lang="nl-BE" altLang="nl-NL" smtClean="0"/>
              <a:t>Kalknagels</a:t>
            </a:r>
          </a:p>
          <a:p>
            <a:r>
              <a:rPr lang="nl-BE" altLang="nl-NL" smtClean="0"/>
              <a:t>Eeltplekken, eksterogen, likdoorns</a:t>
            </a:r>
          </a:p>
          <a:p>
            <a:r>
              <a:rPr lang="nl-BE" altLang="nl-NL" smtClean="0"/>
              <a:t>Donkerpaarse of zwarte verkleuring</a:t>
            </a:r>
          </a:p>
          <a:p>
            <a:r>
              <a:rPr lang="nl-BE" altLang="nl-NL" smtClean="0"/>
              <a:t>(on)gevoelige plekken (monofilament-test)</a:t>
            </a:r>
            <a:endParaRPr lang="nl-NL" altLang="nl-NL" smtClean="0"/>
          </a:p>
        </p:txBody>
      </p:sp>
      <p:pic>
        <p:nvPicPr>
          <p:cNvPr id="36868" name="Afbeelding 3" descr="simg_image_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4286250"/>
            <a:ext cx="2571750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41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NL" smtClean="0">
                <a:solidFill>
                  <a:srgbClr val="0070C0"/>
                </a:solidFill>
              </a:rPr>
              <a:t>Oogcontrole</a:t>
            </a:r>
            <a:endParaRPr lang="nl-NL" altLang="nl-NL" smtClean="0">
              <a:solidFill>
                <a:srgbClr val="0070C0"/>
              </a:solidFill>
            </a:endParaRPr>
          </a:p>
        </p:txBody>
      </p:sp>
      <p:sp>
        <p:nvSpPr>
          <p:cNvPr id="378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Jaarlijks bij de oogarts</a:t>
            </a:r>
            <a:endParaRPr lang="nl-NL" altLang="nl-NL" smtClean="0"/>
          </a:p>
        </p:txBody>
      </p:sp>
      <p:pic>
        <p:nvPicPr>
          <p:cNvPr id="37892" name="Afbeelding 3" descr="oogcontro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3071813"/>
            <a:ext cx="4486275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26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BE" altLang="nl-NL" sz="4000" b="1" dirty="0" smtClean="0"/>
              <a:t/>
            </a:r>
            <a:br>
              <a:rPr lang="nl-BE" altLang="nl-NL" sz="4000" b="1" dirty="0" smtClean="0"/>
            </a:br>
            <a:r>
              <a:rPr lang="nl-BE" altLang="nl-NL" sz="4000" b="1" dirty="0" smtClean="0"/>
              <a:t/>
            </a:r>
            <a:br>
              <a:rPr lang="nl-BE" altLang="nl-NL" sz="4000" b="1" dirty="0" smtClean="0"/>
            </a:br>
            <a:r>
              <a:rPr lang="nl-BE" altLang="nl-NL" sz="4000" b="1" dirty="0" smtClean="0"/>
              <a:t/>
            </a:r>
            <a:br>
              <a:rPr lang="nl-BE" altLang="nl-NL" sz="4000" b="1" dirty="0" smtClean="0"/>
            </a:br>
            <a:r>
              <a:rPr lang="nl-BE" altLang="nl-NL" sz="4000" b="1" dirty="0" smtClean="0"/>
              <a:t/>
            </a:r>
            <a:br>
              <a:rPr lang="nl-BE" altLang="nl-NL" sz="4000" b="1" dirty="0" smtClean="0"/>
            </a:br>
            <a:r>
              <a:rPr lang="nl-BE" altLang="nl-NL" sz="4000" b="1" dirty="0" smtClean="0"/>
              <a:t/>
            </a:r>
            <a:br>
              <a:rPr lang="nl-BE" altLang="nl-NL" sz="4000" b="1" dirty="0" smtClean="0"/>
            </a:br>
            <a:r>
              <a:rPr lang="nl-BE" altLang="nl-NL" sz="4000" b="1" dirty="0" smtClean="0"/>
              <a:t/>
            </a:r>
            <a:br>
              <a:rPr lang="nl-BE" altLang="nl-NL" sz="4000" b="1" dirty="0" smtClean="0"/>
            </a:br>
            <a:r>
              <a:rPr lang="nl-BE" altLang="nl-NL" sz="4000" b="1" dirty="0" smtClean="0"/>
              <a:t> Suikerstofwisseling</a:t>
            </a:r>
            <a:endParaRPr lang="nl-NL" altLang="nl-NL" sz="40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BE" altLang="nl-NL" sz="1600" dirty="0" smtClean="0"/>
              <a:t>1) In maag wordt voedsel omgezet in glucose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BE" altLang="nl-NL" sz="1600" dirty="0" smtClean="0"/>
              <a:t>2) dit glucose wordt in bloedbaan </a:t>
            </a:r>
            <a:r>
              <a:rPr lang="nl-BE" altLang="nl-NL" sz="1600" smtClean="0"/>
              <a:t>opgenomen </a:t>
            </a:r>
            <a:r>
              <a:rPr lang="nl-BE" altLang="nl-NL" sz="1600" smtClean="0"/>
              <a:t>(glycemie)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BE" altLang="nl-NL" sz="1600" smtClean="0"/>
              <a:t>3) In de alvleeklier (betacellen in eilandjes van Langerhans) productie van Insuline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BE" altLang="nl-NL" sz="1600" smtClean="0"/>
              <a:t>4</a:t>
            </a:r>
            <a:r>
              <a:rPr lang="nl-BE" altLang="nl-NL" sz="1600" dirty="0" smtClean="0"/>
              <a:t>) Insuline in bloedbaan afgezet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BE" altLang="nl-NL" sz="1600" dirty="0" smtClean="0"/>
              <a:t>5) Insuline doet overschot aan suikers in bloed in de lever en spieren opslaan als glycogeen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BE" altLang="nl-NL" sz="1600" dirty="0" smtClean="0"/>
              <a:t>6)Bij brandstofnood in lichaam wordt dit glycogeen terug als glucose vrijgegeven in het bloed</a:t>
            </a:r>
            <a:endParaRPr lang="nl-NL" altLang="nl-NL" sz="1600" dirty="0" smtClean="0"/>
          </a:p>
        </p:txBody>
      </p:sp>
      <p:pic>
        <p:nvPicPr>
          <p:cNvPr id="8196" name="Picture 2" descr="C:\Documents and Settings\Koen\Mijn documenten\Mijn afbeeldingen\diabetes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397250"/>
            <a:ext cx="3214687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08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NL" smtClean="0">
                <a:solidFill>
                  <a:srgbClr val="0070C0"/>
                </a:solidFill>
              </a:rPr>
              <a:t>Algemene gezondheid</a:t>
            </a:r>
            <a:endParaRPr lang="nl-NL" altLang="nl-NL" smtClean="0">
              <a:solidFill>
                <a:srgbClr val="0070C0"/>
              </a:solidFill>
            </a:endParaRPr>
          </a:p>
        </p:txBody>
      </p:sp>
      <p:sp>
        <p:nvSpPr>
          <p:cNvPr id="3891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NL" smtClean="0"/>
              <a:t>Bloeddruk</a:t>
            </a:r>
          </a:p>
          <a:p>
            <a:r>
              <a:rPr lang="nl-BE" altLang="nl-NL" smtClean="0"/>
              <a:t>Gewicht</a:t>
            </a:r>
          </a:p>
          <a:p>
            <a:r>
              <a:rPr lang="nl-BE" altLang="nl-NL" smtClean="0"/>
              <a:t>Lichaamshygiëne (grote lichaamsplooien )</a:t>
            </a:r>
          </a:p>
          <a:p>
            <a:r>
              <a:rPr lang="nl-BE" altLang="nl-NL" smtClean="0"/>
              <a:t>Gezonde, afwisselende en regelmatige voeding</a:t>
            </a:r>
          </a:p>
          <a:p>
            <a:r>
              <a:rPr lang="nl-BE" altLang="nl-NL" smtClean="0"/>
              <a:t>lichaamsbeweging</a:t>
            </a:r>
            <a:endParaRPr lang="nl-NL" altLang="nl-NL" smtClean="0"/>
          </a:p>
        </p:txBody>
      </p:sp>
      <p:pic>
        <p:nvPicPr>
          <p:cNvPr id="38916" name="Afbeelding 3" descr="thumb_pingpo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3929063"/>
            <a:ext cx="2357437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288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Je zal het maar hebben…</a:t>
            </a:r>
          </a:p>
        </p:txBody>
      </p:sp>
      <p:sp>
        <p:nvSpPr>
          <p:cNvPr id="3993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nl-NL" altLang="nl-NL" dirty="0" smtClean="0"/>
              <a:t>Doe de diabetes test: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altLang="nl-NL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dirty="0" smtClean="0">
                <a:hlinkClick r:id="rId2"/>
              </a:rPr>
              <a:t>https://</a:t>
            </a:r>
            <a:r>
              <a:rPr lang="nl-NL" altLang="nl-NL" dirty="0" smtClean="0">
                <a:hlinkClick r:id="rId2"/>
              </a:rPr>
              <a:t>www.diabetesfonds.nl/over-diabetes/diabetes-test</a:t>
            </a:r>
            <a:endParaRPr lang="nl-NL" altLang="nl-NL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nl-NL" altLang="nl-NL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75885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altLang="nl-NL" b="1" smtClean="0"/>
              <a:t>Diabetes: definitie</a:t>
            </a:r>
            <a:endParaRPr lang="nl-NL" altLang="nl-NL" b="1" smtClean="0"/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altLang="nl-NL" smtClean="0"/>
              <a:t>Verhoging van bloedsuikergehalte: hyperglycemie</a:t>
            </a:r>
          </a:p>
          <a:p>
            <a:pPr lvl="1" eaLnBrk="1" hangingPunct="1"/>
            <a:r>
              <a:rPr lang="nl-BE" altLang="nl-NL" smtClean="0"/>
              <a:t>Ofwel door een tekort aan insuline</a:t>
            </a:r>
          </a:p>
          <a:p>
            <a:pPr lvl="1" eaLnBrk="1" hangingPunct="1"/>
            <a:r>
              <a:rPr lang="nl-BE" altLang="nl-NL" smtClean="0"/>
              <a:t>Ofwel door een verminderde gevoeligheid van de cellen aan dit insuline</a:t>
            </a:r>
          </a:p>
          <a:p>
            <a:pPr lvl="1" eaLnBrk="1" hangingPunct="1"/>
            <a:endParaRPr lang="nl-BE" altLang="nl-NL" smtClean="0"/>
          </a:p>
          <a:p>
            <a:pPr lvl="1" eaLnBrk="1" hangingPunct="1"/>
            <a:endParaRPr lang="nl-NL" altLang="nl-NL" smtClean="0"/>
          </a:p>
        </p:txBody>
      </p:sp>
      <p:pic>
        <p:nvPicPr>
          <p:cNvPr id="10244" name="Afbeelding 7" descr="voeding-suik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3857625"/>
            <a:ext cx="30575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1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altLang="nl-NL" b="1" smtClean="0"/>
              <a:t>Diabetes: bloedwaarden</a:t>
            </a:r>
            <a:endParaRPr lang="nl-NL" altLang="nl-NL" b="1" smtClean="0"/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000" smtClean="0"/>
              <a:t>Normaal schommelt de bloedsuiker (bloedglucose) zo tussen de </a:t>
            </a:r>
            <a:r>
              <a:rPr lang="nl-NL" altLang="nl-NL" sz="2000" b="1" smtClean="0"/>
              <a:t>4,0 en de 8,0 mmol/l</a:t>
            </a:r>
            <a:r>
              <a:rPr lang="nl-NL" altLang="nl-NL" sz="2000" smtClean="0"/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000" b="1" smtClean="0"/>
              <a:t>Bloedsuiker / bloedglucose - </a:t>
            </a:r>
            <a:r>
              <a:rPr lang="nl-NL" altLang="nl-NL" sz="2000" b="1" smtClean="0">
                <a:solidFill>
                  <a:srgbClr val="FF0000"/>
                </a:solidFill>
              </a:rPr>
              <a:t>nuchter geprikt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000" smtClean="0"/>
              <a:t>Onder de 6,1 mmol/l - normaal.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000" smtClean="0"/>
              <a:t>Tussen de 6,1 en 6,9 mmol/l - voorfase van diabetes.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000" smtClean="0"/>
              <a:t>Boven de 6,9 mmol/l - diabetes.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000" b="1" smtClean="0"/>
              <a:t>Bloedsuiker / bloedglucose - </a:t>
            </a:r>
            <a:r>
              <a:rPr lang="nl-NL" altLang="nl-NL" sz="2000" b="1" smtClean="0">
                <a:solidFill>
                  <a:srgbClr val="FF0000"/>
                </a:solidFill>
              </a:rPr>
              <a:t>niet nuchter geprikt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000" smtClean="0"/>
              <a:t>Onder de 7,8 mmol/l - normaal.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000" smtClean="0"/>
              <a:t>Boven de 11 mmol/l - diabetes.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z="2000" i="1" smtClean="0"/>
          </a:p>
        </p:txBody>
      </p:sp>
    </p:spTree>
    <p:extLst>
      <p:ext uri="{BB962C8B-B14F-4D97-AF65-F5344CB8AC3E}">
        <p14:creationId xmlns:p14="http://schemas.microsoft.com/office/powerpoint/2010/main" val="29853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altLang="nl-NL" b="1" smtClean="0"/>
              <a:t>Diabetes: symptomen</a:t>
            </a:r>
            <a:endParaRPr lang="nl-NL" altLang="nl-NL" b="1" smtClean="0"/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altLang="nl-NL" smtClean="0"/>
              <a:t>Meest klassiek:</a:t>
            </a:r>
          </a:p>
          <a:p>
            <a:pPr lvl="1" eaLnBrk="1" hangingPunct="1"/>
            <a:r>
              <a:rPr lang="nl-BE" altLang="nl-NL" smtClean="0"/>
              <a:t>Dorst, veel drinken</a:t>
            </a:r>
          </a:p>
          <a:p>
            <a:pPr lvl="1" eaLnBrk="1" hangingPunct="1"/>
            <a:r>
              <a:rPr lang="nl-BE" altLang="nl-NL" smtClean="0"/>
              <a:t>Veel urineren, incontinentie</a:t>
            </a:r>
          </a:p>
          <a:p>
            <a:pPr lvl="1" eaLnBrk="1" hangingPunct="1"/>
            <a:r>
              <a:rPr lang="nl-BE" altLang="nl-NL" smtClean="0"/>
              <a:t>Herhaalde urineweg of vaginale infecties</a:t>
            </a:r>
          </a:p>
          <a:p>
            <a:pPr lvl="1" eaLnBrk="1" hangingPunct="1"/>
            <a:r>
              <a:rPr lang="nl-BE" altLang="nl-NL" smtClean="0"/>
              <a:t>Pijnen in de benen</a:t>
            </a:r>
          </a:p>
          <a:p>
            <a:pPr lvl="1" eaLnBrk="1" hangingPunct="1"/>
            <a:r>
              <a:rPr lang="nl-BE" altLang="nl-NL" smtClean="0"/>
              <a:t>Slecht genezende wondjes</a:t>
            </a:r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22752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altLang="nl-NL" b="1" smtClean="0"/>
              <a:t>Diabetes: 2 vormen</a:t>
            </a:r>
            <a:endParaRPr lang="nl-NL" altLang="nl-NL" b="1" smtClean="0"/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altLang="nl-NL" smtClean="0">
                <a:solidFill>
                  <a:srgbClr val="0070C0"/>
                </a:solidFill>
              </a:rPr>
              <a:t>Diabetes type 1</a:t>
            </a:r>
          </a:p>
          <a:p>
            <a:pPr lvl="1" eaLnBrk="1" hangingPunct="1"/>
            <a:r>
              <a:rPr lang="nl-BE" altLang="nl-NL" smtClean="0"/>
              <a:t>Gevolg van een insuline tekort</a:t>
            </a:r>
          </a:p>
          <a:p>
            <a:pPr lvl="1" eaLnBrk="1" hangingPunct="1"/>
            <a:endParaRPr lang="nl-BE" altLang="nl-NL" smtClean="0"/>
          </a:p>
          <a:p>
            <a:pPr lvl="1" eaLnBrk="1" hangingPunct="1"/>
            <a:endParaRPr lang="nl-BE" altLang="nl-NL" smtClean="0"/>
          </a:p>
          <a:p>
            <a:pPr eaLnBrk="1" hangingPunct="1"/>
            <a:r>
              <a:rPr lang="nl-BE" altLang="nl-NL" smtClean="0">
                <a:solidFill>
                  <a:srgbClr val="0070C0"/>
                </a:solidFill>
              </a:rPr>
              <a:t>Diabetes type 2</a:t>
            </a:r>
          </a:p>
          <a:p>
            <a:pPr lvl="1" eaLnBrk="1" hangingPunct="1"/>
            <a:r>
              <a:rPr lang="nl-BE" altLang="nl-NL" smtClean="0"/>
              <a:t>Gevolg van een zekere ongevoeligheid voor de werking van insuline</a:t>
            </a:r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75275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>
          <a:xfrm>
            <a:off x="428625" y="2778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nl-BE" altLang="nl-NL" dirty="0" smtClean="0">
                <a:solidFill>
                  <a:srgbClr val="0070C0"/>
                </a:solidFill>
                <a:latin typeface="+mn-lt"/>
              </a:rPr>
              <a:t>                 Diabetes </a:t>
            </a:r>
            <a:r>
              <a:rPr lang="nl-BE" altLang="nl-NL" dirty="0" smtClean="0">
                <a:solidFill>
                  <a:srgbClr val="0070C0"/>
                </a:solidFill>
                <a:latin typeface="+mn-lt"/>
              </a:rPr>
              <a:t>Type I </a:t>
            </a:r>
            <a:endParaRPr lang="nl-NL" altLang="nl-NL" dirty="0" smtClean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36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altLang="nl-NL" smtClean="0"/>
              <a:t>Gevolg van een insuline tekort</a:t>
            </a:r>
          </a:p>
          <a:p>
            <a:pPr eaLnBrk="1" hangingPunct="1"/>
            <a:r>
              <a:rPr lang="nl-BE" altLang="nl-NL" smtClean="0"/>
              <a:t>Vraagt </a:t>
            </a:r>
            <a:r>
              <a:rPr lang="nl-BE" altLang="nl-NL" sz="2400" smtClean="0"/>
              <a:t>meteen</a:t>
            </a:r>
            <a:r>
              <a:rPr lang="nl-BE" altLang="nl-NL" smtClean="0"/>
              <a:t> Insuline behandeling</a:t>
            </a:r>
          </a:p>
          <a:p>
            <a:pPr lvl="1" eaLnBrk="1" hangingPunct="1"/>
            <a:r>
              <a:rPr lang="nl-BE" altLang="nl-NL" smtClean="0"/>
              <a:t>Vandaar ook de naam: Insuline Dependente Diabetes Mellitus (IDDM) </a:t>
            </a:r>
          </a:p>
          <a:p>
            <a:pPr lvl="1" eaLnBrk="1" hangingPunct="1"/>
            <a:r>
              <a:rPr lang="nl-BE" altLang="nl-NL" smtClean="0"/>
              <a:t>Insuline afhankelijke diabetes</a:t>
            </a:r>
          </a:p>
          <a:p>
            <a:pPr eaLnBrk="1" hangingPunct="1"/>
            <a:r>
              <a:rPr lang="nl-BE" altLang="nl-NL" smtClean="0"/>
              <a:t>Begint meestal reeds op jonge(re) leeftijd</a:t>
            </a:r>
          </a:p>
          <a:p>
            <a:pPr lvl="1" eaLnBrk="1" hangingPunct="1"/>
            <a:r>
              <a:rPr lang="nl-BE" altLang="nl-NL" smtClean="0"/>
              <a:t>Vandaar vroeger de naam: Juveniele Diabetes</a:t>
            </a:r>
          </a:p>
          <a:p>
            <a:pPr eaLnBrk="1" hangingPunct="1"/>
            <a:r>
              <a:rPr lang="nl-BE" altLang="nl-NL" smtClean="0"/>
              <a:t>Plots begin</a:t>
            </a:r>
          </a:p>
          <a:p>
            <a:pPr eaLnBrk="1" hangingPunct="1"/>
            <a:r>
              <a:rPr lang="nl-BE" altLang="nl-NL" smtClean="0"/>
              <a:t>Uitgesproken symptomen (dorst, veelvuldig wateren, vermageren++)</a:t>
            </a:r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79724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altLang="nl-NL" smtClean="0">
                <a:solidFill>
                  <a:srgbClr val="0070C0"/>
                </a:solidFill>
              </a:rPr>
              <a:t>Diabetes Type II</a:t>
            </a:r>
            <a:endParaRPr lang="nl-NL" altLang="nl-NL" smtClean="0">
              <a:solidFill>
                <a:srgbClr val="0070C0"/>
              </a:solidFill>
            </a:endParaRPr>
          </a:p>
        </p:txBody>
      </p:sp>
      <p:sp>
        <p:nvSpPr>
          <p:cNvPr id="1638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altLang="nl-NL" sz="2000" smtClean="0"/>
              <a:t>Verminderde gevoeligheid voor Insuline</a:t>
            </a:r>
          </a:p>
          <a:p>
            <a:pPr eaLnBrk="1" hangingPunct="1"/>
            <a:r>
              <a:rPr lang="nl-BE" altLang="nl-NL" sz="2000" smtClean="0"/>
              <a:t>Vandaar niet onmiddellijk Insuline-behandeling, wel anti-diabetica-pillen</a:t>
            </a:r>
          </a:p>
          <a:p>
            <a:pPr lvl="1" eaLnBrk="1" hangingPunct="1"/>
            <a:r>
              <a:rPr lang="nl-BE" altLang="nl-NL" sz="2000" smtClean="0"/>
              <a:t>Niet Insuline Dependente Diabetes Mellitus (NIDDM)</a:t>
            </a:r>
          </a:p>
          <a:p>
            <a:pPr eaLnBrk="1" hangingPunct="1"/>
            <a:r>
              <a:rPr lang="nl-BE" altLang="nl-NL" sz="2000" smtClean="0"/>
              <a:t>Begint meestal op oudere leeftijd, meer en meer ook jonger</a:t>
            </a:r>
          </a:p>
          <a:p>
            <a:pPr lvl="1" eaLnBrk="1" hangingPunct="1"/>
            <a:r>
              <a:rPr lang="nl-BE" altLang="nl-NL" sz="2000" smtClean="0"/>
              <a:t>Oude naam: Adult onset Diabetes</a:t>
            </a:r>
          </a:p>
          <a:p>
            <a:pPr eaLnBrk="1" hangingPunct="1"/>
            <a:r>
              <a:rPr lang="nl-BE" altLang="nl-NL" sz="2000" smtClean="0"/>
              <a:t>Meest frequente vorm (9 op de 10)</a:t>
            </a:r>
          </a:p>
          <a:p>
            <a:pPr eaLnBrk="1" hangingPunct="1"/>
            <a:r>
              <a:rPr lang="nl-BE" altLang="nl-NL" sz="2000" smtClean="0"/>
              <a:t>Geleidelijker begin</a:t>
            </a:r>
          </a:p>
          <a:p>
            <a:pPr eaLnBrk="1" hangingPunct="1"/>
            <a:r>
              <a:rPr lang="nl-BE" altLang="nl-NL" sz="2000" smtClean="0"/>
              <a:t>Vagere symptomen =&gt; 50% beseft het nog niet!</a:t>
            </a:r>
          </a:p>
          <a:p>
            <a:pPr eaLnBrk="1" hangingPunct="1"/>
            <a:r>
              <a:rPr lang="nl-BE" altLang="nl-NL" sz="2000" smtClean="0"/>
              <a:t>Leidt na verloop van tijd (ca 10 jaar) toch tot Insuline uitputting waardoor toch Insuline-behandeling nodig wordt</a:t>
            </a:r>
          </a:p>
          <a:p>
            <a:pPr eaLnBrk="1" hangingPunct="1"/>
            <a:endParaRPr lang="nl-BE" altLang="nl-NL" smtClean="0"/>
          </a:p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62315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77d8d865424ee8f76a8a9a7c4974aa98d675a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C4F9A37130048A21C20FA1AB4CBFC" ma:contentTypeVersion="1" ma:contentTypeDescription="Een nieuw document maken." ma:contentTypeScope="" ma:versionID="99dd99e55f86d0b4f5cae641fb9f8716">
  <xsd:schema xmlns:xsd="http://www.w3.org/2001/XMLSchema" xmlns:xs="http://www.w3.org/2001/XMLSchema" xmlns:p="http://schemas.microsoft.com/office/2006/metadata/properties" xmlns:ns2="85cd91c4-108f-4854-b680-de5d9c2c12e7" targetNamespace="http://schemas.microsoft.com/office/2006/metadata/properties" ma:root="true" ma:fieldsID="d388621c663c836f8e994d27deb2532d" ns2:_="">
    <xsd:import namespace="85cd91c4-108f-4854-b680-de5d9c2c12e7"/>
    <xsd:element name="properties">
      <xsd:complexType>
        <xsd:sequence>
          <xsd:element name="documentManagement">
            <xsd:complexType>
              <xsd:all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d91c4-108f-4854-b680-de5d9c2c12e7" elementFormDefault="qualified">
    <xsd:import namespace="http://schemas.microsoft.com/office/2006/documentManagement/types"/>
    <xsd:import namespace="http://schemas.microsoft.com/office/infopath/2007/PartnerControls"/>
    <xsd:element name="Categorie" ma:index="8" nillable="true" ma:displayName="Categorie" ma:format="Dropdown" ma:internalName="Categorie">
      <xsd:simpleType>
        <xsd:restriction base="dms:Choice">
          <xsd:enumeration value="Logo's"/>
          <xsd:enumeration value="Briefpapier"/>
          <xsd:enumeration value="Nieuwsbrief"/>
          <xsd:enumeration value="Office sjablone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85cd91c4-108f-4854-b680-de5d9c2c12e7">Office sjablonen</Categorie>
  </documentManagement>
</p:properties>
</file>

<file path=customXml/itemProps1.xml><?xml version="1.0" encoding="utf-8"?>
<ds:datastoreItem xmlns:ds="http://schemas.openxmlformats.org/officeDocument/2006/customXml" ds:itemID="{5CD7C647-9978-42DB-A6B4-A409000D96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cd91c4-108f-4854-b680-de5d9c2c12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C76A89-5A78-4DB2-974F-DBDE9C5086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90BFAE-A591-445E-959A-AA104758BCFE}">
  <ds:schemaRefs>
    <ds:schemaRef ds:uri="http://schemas.microsoft.com/office/2006/metadata/properties"/>
    <ds:schemaRef ds:uri="http://purl.org/dc/terms/"/>
    <ds:schemaRef ds:uri="85cd91c4-108f-4854-b680-de5d9c2c12e7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1064</Words>
  <Application>Microsoft Office PowerPoint</Application>
  <PresentationFormat>Diavoorstelling (4:3)</PresentationFormat>
  <Paragraphs>204</Paragraphs>
  <Slides>31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Corbel</vt:lpstr>
      <vt:lpstr>Wingdings</vt:lpstr>
      <vt:lpstr>Kantoorthema</vt:lpstr>
      <vt:lpstr>Leven met Diabetes Begeleiden en ondersteunen A </vt:lpstr>
      <vt:lpstr>Diabetes</vt:lpstr>
      <vt:lpstr>       Suikerstofwisseling</vt:lpstr>
      <vt:lpstr>Diabetes: definitie</vt:lpstr>
      <vt:lpstr>Diabetes: bloedwaarden</vt:lpstr>
      <vt:lpstr>Diabetes: symptomen</vt:lpstr>
      <vt:lpstr>Diabetes: 2 vormen</vt:lpstr>
      <vt:lpstr>                 Diabetes Type I </vt:lpstr>
      <vt:lpstr>Diabetes Type II</vt:lpstr>
      <vt:lpstr>                     Diabetes: oorzaken</vt:lpstr>
      <vt:lpstr>Diabetes: behandeling</vt:lpstr>
      <vt:lpstr>Insuline: technieken</vt:lpstr>
      <vt:lpstr>Diabetes gevolgen </vt:lpstr>
      <vt:lpstr>Acuut</vt:lpstr>
      <vt:lpstr>Hypoglycemie: glycemie &lt; 4mmol/ltr</vt:lpstr>
      <vt:lpstr>Hypoglycemie: symptomen</vt:lpstr>
      <vt:lpstr>Hypoglycemie: behandeling</vt:lpstr>
      <vt:lpstr>Hyperglycemie: +/- &gt; 11mmol/ltr</vt:lpstr>
      <vt:lpstr>Hyperglycemie: symptomen</vt:lpstr>
      <vt:lpstr>Hyperglycemie: behandeling</vt:lpstr>
      <vt:lpstr>Lange termijn</vt:lpstr>
      <vt:lpstr>Aantasting grote slagaders</vt:lpstr>
      <vt:lpstr>Aantasting kleine bloedvaten</vt:lpstr>
      <vt:lpstr>Aantasting zenuwen</vt:lpstr>
      <vt:lpstr>Diabetische voet</vt:lpstr>
      <vt:lpstr>Diabetes: follow up</vt:lpstr>
      <vt:lpstr>bloedcontrole</vt:lpstr>
      <vt:lpstr>Voetcontrole</vt:lpstr>
      <vt:lpstr>Oogcontrole</vt:lpstr>
      <vt:lpstr>Algemene gezondheid</vt:lpstr>
      <vt:lpstr>Je zal het maar hebben…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www.de-presentatie-architect.nl</dc:creator>
  <cp:lastModifiedBy>Zwanny de Gier</cp:lastModifiedBy>
  <cp:revision>99</cp:revision>
  <dcterms:created xsi:type="dcterms:W3CDTF">2013-07-30T14:35:54Z</dcterms:created>
  <dcterms:modified xsi:type="dcterms:W3CDTF">2020-11-11T13:54:59Z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0x010100DBAC4F9A37130048A21C20FA1AB4CBFC</vt:lpwstr>
  </property>
</Properties>
</file>